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8" r:id="rId4"/>
    <p:sldId id="260" r:id="rId5"/>
    <p:sldId id="277" r:id="rId6"/>
    <p:sldId id="261" r:id="rId7"/>
    <p:sldId id="264" r:id="rId8"/>
    <p:sldId id="276" r:id="rId9"/>
    <p:sldId id="266" r:id="rId10"/>
    <p:sldId id="267" r:id="rId11"/>
    <p:sldId id="265" r:id="rId12"/>
    <p:sldId id="271" r:id="rId13"/>
    <p:sldId id="273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67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396" autoAdjust="0"/>
    <p:restoredTop sz="86391" autoAdjust="0"/>
  </p:normalViewPr>
  <p:slideViewPr>
    <p:cSldViewPr>
      <p:cViewPr>
        <p:scale>
          <a:sx n="81" d="100"/>
          <a:sy n="81" d="100"/>
        </p:scale>
        <p:origin x="-822" y="-72"/>
      </p:cViewPr>
      <p:guideLst>
        <p:guide orient="horz" pos="3067"/>
        <p:guide pos="2880"/>
      </p:guideLst>
    </p:cSldViewPr>
  </p:slideViewPr>
  <p:outlineViewPr>
    <p:cViewPr>
      <p:scale>
        <a:sx n="33" d="100"/>
        <a:sy n="33" d="100"/>
      </p:scale>
      <p:origin x="0" y="600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11.10.2025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11.10.2025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11.10.2025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11.10.2025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11.10.2025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2376" y="476672"/>
            <a:ext cx="7772400" cy="4392191"/>
          </a:xfrm>
        </p:spPr>
        <p:txBody>
          <a:bodyPr>
            <a:normAutofit fontScale="90000"/>
          </a:bodyPr>
          <a:lstStyle/>
          <a:p>
            <a:pPr marL="420624" lvl="0" indent="-384048" algn="ctr">
              <a:spcBef>
                <a:spcPct val="20000"/>
              </a:spcBef>
            </a:pPr>
            <a:r>
              <a:rPr lang="ru-RU" sz="3600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Презентация </a:t>
            </a:r>
            <a:r>
              <a:rPr lang="ru-RU" sz="3600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на тему: </a:t>
            </a:r>
            <a:r>
              <a:rPr lang="ru-RU" sz="3600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«</a:t>
            </a:r>
            <a:r>
              <a:rPr lang="ru-RU" b="1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Использование </a:t>
            </a:r>
            <a:r>
              <a:rPr lang="ru-RU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современных образовательных технологий </a:t>
            </a:r>
            <a:r>
              <a:rPr lang="ru-RU" b="1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на уроках </a:t>
            </a:r>
            <a:r>
              <a:rPr lang="ru-RU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немецкого </a:t>
            </a:r>
            <a:r>
              <a:rPr lang="ru-RU" b="1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языка»</a:t>
            </a:r>
            <a:r>
              <a:rPr lang="ru-RU" sz="3200" dirty="0">
                <a:solidFill>
                  <a:srgbClr val="C00000"/>
                </a:solidFill>
                <a:ea typeface="Calibri"/>
                <a:cs typeface="Times New Roman"/>
              </a:rPr>
              <a:t/>
            </a:r>
            <a:br>
              <a:rPr lang="ru-RU" sz="3200" dirty="0">
                <a:solidFill>
                  <a:srgbClr val="C00000"/>
                </a:solidFill>
                <a:ea typeface="Calibri"/>
                <a:cs typeface="Times New Roman"/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91580" y="4509120"/>
            <a:ext cx="7560840" cy="1728191"/>
          </a:xfrm>
        </p:spPr>
        <p:txBody>
          <a:bodyPr>
            <a:normAutofit/>
          </a:bodyPr>
          <a:lstStyle/>
          <a:p>
            <a:pPr algn="l"/>
            <a:r>
              <a:rPr lang="ru-RU" sz="1300" dirty="0" smtClean="0">
                <a:solidFill>
                  <a:prstClr val="white"/>
                </a:solidFill>
                <a:latin typeface="Arial"/>
              </a:rPr>
              <a:t>«</a:t>
            </a:r>
            <a:r>
              <a:rPr lang="ru-RU" sz="1300" dirty="0" err="1" smtClean="0">
                <a:solidFill>
                  <a:prstClr val="white"/>
                </a:solidFill>
                <a:latin typeface="Arial"/>
              </a:rPr>
              <a:t>ВПТВыполнила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172400" y="3429000"/>
            <a:ext cx="9144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0935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0060" y="548680"/>
            <a:ext cx="8183880" cy="4187952"/>
          </a:xfrm>
        </p:spPr>
        <p:txBody>
          <a:bodyPr>
            <a:normAutofit fontScale="25000" lnSpcReduction="20000"/>
          </a:bodyPr>
          <a:lstStyle/>
          <a:p>
            <a:pPr indent="0" algn="ctr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9600" b="1" dirty="0">
                <a:solidFill>
                  <a:schemeClr val="accent2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Уже успели хорошо зарекомендовать себя многие методики и технологии. Вот лишь некоторые из них:</a:t>
            </a:r>
          </a:p>
          <a:p>
            <a:pPr algn="just">
              <a:lnSpc>
                <a:spcPct val="150000"/>
              </a:lnSpc>
            </a:pPr>
            <a:r>
              <a:rPr lang="ru-RU" sz="72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 проектные </a:t>
            </a:r>
            <a:r>
              <a:rPr lang="ru-RU" sz="72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технологии;</a:t>
            </a:r>
            <a:endParaRPr lang="ru-RU" sz="72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72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</a:t>
            </a:r>
            <a:r>
              <a:rPr lang="ru-RU" sz="7200" dirty="0" err="1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здоровьесберегающие</a:t>
            </a:r>
            <a:r>
              <a:rPr lang="ru-RU" sz="72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технологии;</a:t>
            </a:r>
            <a:endParaRPr lang="ru-RU" sz="72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72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игровые </a:t>
            </a:r>
            <a:r>
              <a:rPr lang="ru-RU" sz="72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технологии;</a:t>
            </a:r>
            <a:endParaRPr lang="ru-RU" sz="72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72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ИКТ</a:t>
            </a:r>
            <a:r>
              <a:rPr lang="ru-RU" sz="72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;</a:t>
            </a:r>
            <a:endParaRPr lang="ru-RU" sz="72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72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технология </a:t>
            </a:r>
            <a:r>
              <a:rPr lang="ru-RU" sz="72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интерактивного обучения;</a:t>
            </a:r>
            <a:endParaRPr lang="ru-RU" sz="72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72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мультимедийные </a:t>
            </a:r>
            <a:r>
              <a:rPr lang="ru-RU" sz="72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технологии;</a:t>
            </a:r>
            <a:endParaRPr lang="ru-RU" sz="72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72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обучение </a:t>
            </a:r>
            <a:r>
              <a:rPr lang="ru-RU" sz="72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 сотрудничестве;</a:t>
            </a:r>
            <a:endParaRPr lang="ru-RU" sz="72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72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развивающие технологии; </a:t>
            </a:r>
          </a:p>
          <a:p>
            <a:pPr>
              <a:lnSpc>
                <a:spcPct val="150000"/>
              </a:lnSpc>
            </a:pPr>
            <a:r>
              <a:rPr lang="ru-RU" sz="72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модульное обучение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122" name="Picture 2" descr="C:\Users\home\Downloads\Картинке школа\stack_of_book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132856"/>
            <a:ext cx="3675653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989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36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         Будущее </a:t>
            </a:r>
            <a:r>
              <a:rPr lang="ru-RU" sz="36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каждого государства определяется уровнем образования, воспитания, физического и духовного развития, гражданского становления детей и учащейся молодёжи. Для решения этой проблемы при обучении иностранным языкам используются современные педагогические технологии.</a:t>
            </a:r>
            <a:endParaRPr lang="ru-RU" sz="3600" dirty="0">
              <a:latin typeface="Calibri"/>
              <a:ea typeface="Calibri"/>
              <a:cs typeface="Times New Roman"/>
            </a:endParaRPr>
          </a:p>
          <a:p>
            <a:endParaRPr lang="ru-RU" sz="3000" dirty="0"/>
          </a:p>
        </p:txBody>
      </p:sp>
      <p:pic>
        <p:nvPicPr>
          <p:cNvPr id="3074" name="Picture 2" descr="C:\Users\home\Downloads\Картинке школа\Novostnayalenta83_64_1329207999_Fotolia_4244474_Subscription_X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023373"/>
            <a:ext cx="2880320" cy="192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253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0060" y="476672"/>
            <a:ext cx="8196396" cy="4331968"/>
          </a:xfrm>
        </p:spPr>
        <p:txBody>
          <a:bodyPr>
            <a:normAutofit fontScale="85000" lnSpcReduction="20000"/>
          </a:bodyPr>
          <a:lstStyle/>
          <a:p>
            <a:pPr marL="0" lvl="0" indent="0">
              <a:lnSpc>
                <a:spcPct val="115000"/>
              </a:lnSpc>
              <a:spcAft>
                <a:spcPts val="1000"/>
              </a:spcAft>
              <a:buClr>
                <a:srgbClr val="F07F09"/>
              </a:buClr>
              <a:buNone/>
            </a:pPr>
            <a:r>
              <a:rPr lang="ru-RU" sz="2600" b="1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                          </a:t>
            </a:r>
            <a:r>
              <a:rPr lang="ru-RU" sz="3400" b="1" dirty="0" smtClean="0">
                <a:solidFill>
                  <a:srgbClr val="C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Метод </a:t>
            </a:r>
            <a:r>
              <a:rPr lang="ru-RU" sz="3400" b="1" dirty="0">
                <a:solidFill>
                  <a:srgbClr val="C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создания  </a:t>
            </a:r>
            <a:r>
              <a:rPr lang="ru-RU" sz="3400" b="1" dirty="0" smtClean="0">
                <a:solidFill>
                  <a:srgbClr val="C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проектов</a:t>
            </a:r>
            <a:endParaRPr lang="ru-RU" sz="3400" dirty="0">
              <a:solidFill>
                <a:srgbClr val="C0000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Clr>
                <a:srgbClr val="F07F09"/>
              </a:buClr>
              <a:buNone/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дальнейшем можно использовать как учебные материалы</a:t>
            </a:r>
            <a:endParaRPr lang="ru-RU" sz="2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0" algn="just">
              <a:lnSpc>
                <a:spcPct val="150000"/>
              </a:lnSpc>
              <a:buNone/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Можно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выделить следующие виды проектов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:</a:t>
            </a:r>
          </a:p>
          <a:p>
            <a:pPr marL="722376" indent="-457200" algn="just">
              <a:lnSpc>
                <a:spcPct val="150000"/>
              </a:lnSpc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исследовательские;</a:t>
            </a:r>
          </a:p>
          <a:p>
            <a:pPr marL="722376" indent="-457200" algn="just">
              <a:lnSpc>
                <a:spcPct val="150000"/>
              </a:lnSpc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творческие;</a:t>
            </a:r>
          </a:p>
          <a:p>
            <a:pPr marL="722376" indent="-457200" algn="just">
              <a:lnSpc>
                <a:spcPct val="150000"/>
              </a:lnSpc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ролевые – игровые;</a:t>
            </a:r>
          </a:p>
          <a:p>
            <a:pPr marL="722376" indent="-457200" algn="just">
              <a:lnSpc>
                <a:spcPct val="150000"/>
              </a:lnSpc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нформационные;</a:t>
            </a:r>
          </a:p>
          <a:p>
            <a:pPr marL="722376" indent="-457200" algn="just">
              <a:lnSpc>
                <a:spcPct val="150000"/>
              </a:lnSpc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практико – ориентировочные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  <a:endParaRPr lang="ru-RU" dirty="0" smtClean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0" algn="just">
              <a:lnSpc>
                <a:spcPct val="150000"/>
              </a:lnSpc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243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Творческий проект «Сталинградская битва»</a:t>
            </a:r>
            <a:r>
              <a:rPr lang="de-DE" dirty="0" smtClean="0"/>
              <a:t> Stalingrader Schlacht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484784"/>
            <a:ext cx="6912768" cy="4550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703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При 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</a:rPr>
              <a:t>изучении темы 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«Рождество в  Германии»  предложила учащимся </a:t>
            </a:r>
          </a:p>
          <a:p>
            <a:pPr marL="0" indent="0" algn="just">
              <a:buNone/>
            </a:pP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6 «а» работу над песней «Снежинка» на немецком языке.</a:t>
            </a:r>
          </a:p>
          <a:p>
            <a:pPr marL="0" indent="0" algn="just">
              <a:buNone/>
            </a:pP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304305"/>
            <a:ext cx="7056784" cy="473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36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Творческий проект(Осень в Волгограде- </a:t>
            </a:r>
            <a:r>
              <a:rPr lang="en-US" b="1" dirty="0" smtClean="0"/>
              <a:t>HERBST IN WOLGOGRAD</a:t>
            </a:r>
            <a:r>
              <a:rPr lang="ru-RU" b="1" dirty="0" smtClean="0"/>
              <a:t>)</a:t>
            </a:r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634884" y="3244334"/>
            <a:ext cx="18742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Heinrich Heine</a:t>
            </a:r>
            <a:endParaRPr lang="ru-RU" dirty="0"/>
          </a:p>
        </p:txBody>
      </p:sp>
      <p:pic>
        <p:nvPicPr>
          <p:cNvPr id="1026" name="Picture 2" descr="C:\Users\Студент 09\Desktop\d11d6f77ad2515cb885993b6ea3d942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8496944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325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Студент 09\Desktop\109101-2021923-12646-1lkwvfd.2j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568952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08104" y="692696"/>
            <a:ext cx="31683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Осень- Волго-</a:t>
            </a:r>
          </a:p>
          <a:p>
            <a:r>
              <a:rPr lang="ru-RU" b="1" dirty="0" smtClean="0"/>
              <a:t>Донской канал-</a:t>
            </a:r>
            <a:r>
              <a:rPr lang="en-US" b="1" dirty="0" err="1" smtClean="0"/>
              <a:t>Herbst</a:t>
            </a:r>
            <a:r>
              <a:rPr lang="en-US" b="1" dirty="0" smtClean="0"/>
              <a:t> </a:t>
            </a:r>
            <a:r>
              <a:rPr lang="en-US" b="1" dirty="0" err="1" smtClean="0"/>
              <a:t>Wolgo</a:t>
            </a:r>
            <a:r>
              <a:rPr lang="en-US" b="1" dirty="0" smtClean="0"/>
              <a:t>-Don-</a:t>
            </a:r>
            <a:r>
              <a:rPr lang="en-US" b="1" dirty="0" err="1" smtClean="0"/>
              <a:t>kanal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02661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-99392"/>
            <a:ext cx="3168352" cy="1444098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Творческий проект «Осень в Волгограде» 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6А класс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0728"/>
            <a:ext cx="9144000" cy="623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40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7787208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de-DE" dirty="0">
                <a:effectLst/>
              </a:rPr>
              <a:t> </a:t>
            </a:r>
            <a:endParaRPr lang="ru-RU" sz="3100" dirty="0">
              <a:solidFill>
                <a:schemeClr val="tx1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1796799"/>
              </p:ext>
            </p:extLst>
          </p:nvPr>
        </p:nvGraphicFramePr>
        <p:xfrm>
          <a:off x="1043608" y="-1611560"/>
          <a:ext cx="7416800" cy="1265533"/>
        </p:xfrm>
        <a:graphic>
          <a:graphicData uri="http://schemas.openxmlformats.org/drawingml/2006/table">
            <a:tbl>
              <a:tblPr/>
              <a:tblGrid>
                <a:gridCol w="7416800"/>
              </a:tblGrid>
              <a:tr h="1265533">
                <a:tc>
                  <a:txBody>
                    <a:bodyPr/>
                    <a:lstStyle/>
                    <a:p>
                      <a:pPr algn="ctr" fontAlgn="t"/>
                      <a:r>
                        <a:rPr lang="de-DE" sz="2800" b="1" dirty="0">
                          <a:effectLst/>
                        </a:rPr>
                        <a:t/>
                      </a:r>
                      <a:br>
                        <a:rPr lang="de-DE" sz="2800" b="1" dirty="0">
                          <a:effectLst/>
                        </a:rPr>
                      </a:br>
                      <a:endParaRPr lang="de-DE" sz="2800" b="1" dirty="0">
                        <a:effectLst/>
                      </a:endParaRPr>
                    </a:p>
                  </a:txBody>
                  <a:tcPr marL="82872" marR="82872" marT="41436" marB="41436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8424936" cy="65973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60032" y="5517232"/>
            <a:ext cx="40446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ОСЕНЬ НА ВОЛГО-ДОНСКОМ 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КАНАЛЕ 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56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8640"/>
            <a:ext cx="8424936" cy="6480719"/>
          </a:xfrm>
        </p:spPr>
      </p:pic>
      <p:sp>
        <p:nvSpPr>
          <p:cNvPr id="6" name="TextBox 5"/>
          <p:cNvSpPr txBox="1"/>
          <p:nvPr/>
        </p:nvSpPr>
        <p:spPr>
          <a:xfrm>
            <a:off x="5148064" y="5157192"/>
            <a:ext cx="29610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ОСЕНЬ НА МАМАЕВОМ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КУРГАНЕ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53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476672"/>
            <a:ext cx="8101528" cy="4241632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Здоровъесберегающие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технологии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home\Downloads\GUsaF3BGK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263" y="1047750"/>
            <a:ext cx="722947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152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b="1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Интерактивная технология обучения</a:t>
            </a:r>
            <a:endParaRPr lang="ru-RU" sz="2000" b="1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Интерактивность - это объединение, координация и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взаимодополнение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усилий коммуникативной цели и результата речевыми средствами. Интерактивность не просто создает реальные ситуации из жизни, но и заставляет учащихся адекватно реагировать на них посредством иностранного языка. Это работа в парах, группах, интервью. </a:t>
            </a:r>
            <a:endParaRPr lang="ru-RU" sz="2000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4627" y="3933056"/>
            <a:ext cx="2497813" cy="194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35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539</TotalTime>
  <Words>221</Words>
  <Application>Microsoft Office PowerPoint</Application>
  <PresentationFormat>Экран (4:3)</PresentationFormat>
  <Paragraphs>38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Аспект</vt:lpstr>
      <vt:lpstr>Презентация на тему: «Использование современных образовательных технологий на уроках немецкого языка»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Творческий проект «Осень в Волгограде»  6А класс </vt:lpstr>
      <vt:lpstr>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 современных образовательных технологий на уроках немецкого языка</dc:title>
  <dc:creator>home</dc:creator>
  <cp:lastModifiedBy>Пользователь</cp:lastModifiedBy>
  <cp:revision>56</cp:revision>
  <dcterms:created xsi:type="dcterms:W3CDTF">2015-11-22T14:11:29Z</dcterms:created>
  <dcterms:modified xsi:type="dcterms:W3CDTF">2025-10-11T15:36:03Z</dcterms:modified>
</cp:coreProperties>
</file>